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sldIdLst>
    <p:sldId id="256" r:id="rId3"/>
    <p:sldId id="276" r:id="rId4"/>
    <p:sldId id="257" r:id="rId5"/>
    <p:sldId id="263" r:id="rId6"/>
    <p:sldId id="261" r:id="rId7"/>
    <p:sldId id="277" r:id="rId8"/>
    <p:sldId id="269" r:id="rId9"/>
    <p:sldId id="266" r:id="rId10"/>
    <p:sldId id="271" r:id="rId11"/>
    <p:sldId id="272" r:id="rId12"/>
    <p:sldId id="270" r:id="rId13"/>
    <p:sldId id="264" r:id="rId14"/>
    <p:sldId id="267" r:id="rId15"/>
    <p:sldId id="268" r:id="rId16"/>
    <p:sldId id="278" r:id="rId17"/>
    <p:sldId id="273" r:id="rId18"/>
    <p:sldId id="274" r:id="rId19"/>
    <p:sldId id="275" r:id="rId20"/>
    <p:sldId id="259" r:id="rId21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BD2E1"/>
    <a:srgbClr val="99DABA"/>
    <a:srgbClr val="DA99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スタイルなし、表のグリッド線なし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テーマ スタイル 1 - アクセント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テーマ スタイル 1 - アクセント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775DCB02-9BB8-47FD-8907-85C794F793BA}" styleName="テーマ スタイル 1 - アクセント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C083E6E3-FA7D-4D7B-A595-EF9225AFEA82}" styleName="淡色スタイル 1 - アクセント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E3FDE45-AF77-4B5C-9715-49D594BDF05E}" styleName="淡色スタイル 1 - アクセント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9D7B26C5-4107-4FEC-AEDC-1716B250A1EF}" styleName="スタイル (淡色)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淡色スタイル 1 - アクセント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12C8C85-51F0-491E-9774-3900AFEF0FD7}" styleName="淡色スタイル 2 - アクセント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5A111915-BE36-4E01-A7E5-04B1672EAD32}" styleName="淡色スタイル 2 - アクセント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17292A2E-F333-43FB-9621-5CBBE7FDCDCB}" styleName="淡色スタイル 2 - アクセント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F2DE63D5-997A-4646-A377-4702673A728D}" styleName="淡色スタイル 2 - アクセント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2833802-FEF1-4C79-8D5D-14CF1EAF98D9}" styleName="淡色スタイル 2 - アクセント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E8B1032C-EA38-4F05-BA0D-38AFFFC7BED3}" styleName="淡色スタイル 3 - アクセント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BDBED569-4797-4DF1-A0F4-6AAB3CD982D8}" styleName="淡色スタイル 3 - アクセント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793D81CF-94F2-401A-BA57-92F5A7B2D0C5}" styleName="スタイル (中間)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F5AB1C69-6EDB-4FF4-983F-18BD219EF322}" styleName="中間スタイル 2 - アクセント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スタイル (中間)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707"/>
    <p:restoredTop sz="94643"/>
  </p:normalViewPr>
  <p:slideViewPr>
    <p:cSldViewPr>
      <p:cViewPr varScale="1">
        <p:scale>
          <a:sx n="120" d="100"/>
          <a:sy n="120" d="100"/>
        </p:scale>
        <p:origin x="1624" y="17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24166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7/6/18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918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7/6/18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884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7/6/18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0350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7/6/18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374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7/6/18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8572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16778"/>
            <a:ext cx="9144000" cy="1069514"/>
          </a:xfrm>
          <a:prstGeom prst="rect">
            <a:avLst/>
          </a:prstGeom>
        </p:spPr>
        <p:txBody>
          <a:bodyPr anchor="ctr"/>
          <a:lstStyle>
            <a:lvl1pPr>
              <a:defRPr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/>
              <a:t> Free PPT _ Click to add title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606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0"/>
          </p:nvPr>
        </p:nvSpPr>
        <p:spPr>
          <a:xfrm>
            <a:off x="467544" y="2276872"/>
            <a:ext cx="8229600" cy="3600400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940157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19672" y="0"/>
            <a:ext cx="7524328" cy="1069514"/>
          </a:xfrm>
          <a:prstGeom prst="rect">
            <a:avLst/>
          </a:prstGeom>
        </p:spPr>
        <p:txBody>
          <a:bodyPr anchor="ctr"/>
          <a:lstStyle>
            <a:lvl1pPr>
              <a:defRPr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/>
              <a:t>Free PPT _ Click to add title</a:t>
            </a:r>
            <a:endParaRPr lang="ko-KR" alt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2123728" y="1268760"/>
            <a:ext cx="6563072" cy="4606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2134072" y="1844824"/>
            <a:ext cx="6563072" cy="4147865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268185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7/6/18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0869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7/6/18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2866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7/6/18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9332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7/6/18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7904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7/6/18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8114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7/6/18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1198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373382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</p:sldLayoutIdLst>
  <p:txStyles>
    <p:titleStyle>
      <a:lvl1pPr algn="l" defTabSz="914400" rtl="0" eaLnBrk="1" latinLnBrk="1" hangingPunct="1">
        <a:spcBef>
          <a:spcPct val="0"/>
        </a:spcBef>
        <a:buNone/>
        <a:defRPr sz="4000" b="1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DCCD61-643D-44A5-A450-3A42A50CBC1E}" type="datetimeFigureOut">
              <a:rPr lang="en-US" smtClean="0"/>
              <a:t>7/6/18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3573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://www.free-powerpoint-templates-design.com/free-powerpoint-templates-design" TargetMode="Externa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microsoft.com/office/2007/relationships/media" Target="../media/media11.mp4"/><Relationship Id="rId7" Type="http://schemas.openxmlformats.org/officeDocument/2006/relationships/slideLayout" Target="../slideLayouts/slideLayout2.xml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6" Type="http://schemas.openxmlformats.org/officeDocument/2006/relationships/video" Target="../media/media12.mp4"/><Relationship Id="rId5" Type="http://schemas.microsoft.com/office/2007/relationships/media" Target="../media/media12.mp4"/><Relationship Id="rId4" Type="http://schemas.openxmlformats.org/officeDocument/2006/relationships/video" Target="../media/media11.mp4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microsoft.com/office/2007/relationships/media" Target="../media/media1.mp4"/><Relationship Id="rId7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video" Target="../media/media3.mp4"/><Relationship Id="rId5" Type="http://schemas.microsoft.com/office/2007/relationships/media" Target="../media/media3.mp4"/><Relationship Id="rId10" Type="http://schemas.openxmlformats.org/officeDocument/2006/relationships/image" Target="../media/image9.png"/><Relationship Id="rId4" Type="http://schemas.openxmlformats.org/officeDocument/2006/relationships/video" Target="../media/media1.mp4"/><Relationship Id="rId9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microsoft.com/office/2007/relationships/media" Target="../media/media14.mp4"/><Relationship Id="rId7" Type="http://schemas.openxmlformats.org/officeDocument/2006/relationships/slideLayout" Target="../slideLayouts/slideLayout2.xml"/><Relationship Id="rId2" Type="http://schemas.openxmlformats.org/officeDocument/2006/relationships/video" Target="../media/media13.mp4"/><Relationship Id="rId1" Type="http://schemas.microsoft.com/office/2007/relationships/media" Target="../media/media13.mp4"/><Relationship Id="rId6" Type="http://schemas.openxmlformats.org/officeDocument/2006/relationships/video" Target="../media/media15.mp4"/><Relationship Id="rId5" Type="http://schemas.microsoft.com/office/2007/relationships/media" Target="../media/media15.mp4"/><Relationship Id="rId4" Type="http://schemas.openxmlformats.org/officeDocument/2006/relationships/video" Target="../media/media14.mp4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6.mp4"/><Relationship Id="rId1" Type="http://schemas.microsoft.com/office/2007/relationships/media" Target="../media/media16.mp4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7.mp4"/><Relationship Id="rId1" Type="http://schemas.microsoft.com/office/2007/relationships/media" Target="../media/media17.mp4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video" Target="../media/media4.mp4"/><Relationship Id="rId13" Type="http://schemas.openxmlformats.org/officeDocument/2006/relationships/slideLayout" Target="../slideLayouts/slideLayout2.xml"/><Relationship Id="rId18" Type="http://schemas.openxmlformats.org/officeDocument/2006/relationships/image" Target="../media/image11.png"/><Relationship Id="rId3" Type="http://schemas.microsoft.com/office/2007/relationships/media" Target="../media/media2.mp4"/><Relationship Id="rId7" Type="http://schemas.microsoft.com/office/2007/relationships/media" Target="../media/media4.mp4"/><Relationship Id="rId12" Type="http://schemas.openxmlformats.org/officeDocument/2006/relationships/video" Target="../media/media6.mp4"/><Relationship Id="rId17" Type="http://schemas.openxmlformats.org/officeDocument/2006/relationships/image" Target="../media/image10.png"/><Relationship Id="rId2" Type="http://schemas.openxmlformats.org/officeDocument/2006/relationships/video" Target="../media/media1.mp4"/><Relationship Id="rId16" Type="http://schemas.openxmlformats.org/officeDocument/2006/relationships/image" Target="../media/image9.png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11" Type="http://schemas.microsoft.com/office/2007/relationships/media" Target="../media/media6.mp4"/><Relationship Id="rId5" Type="http://schemas.microsoft.com/office/2007/relationships/media" Target="../media/media3.mp4"/><Relationship Id="rId15" Type="http://schemas.openxmlformats.org/officeDocument/2006/relationships/image" Target="../media/image8.png"/><Relationship Id="rId10" Type="http://schemas.openxmlformats.org/officeDocument/2006/relationships/video" Target="../media/media5.mp4"/><Relationship Id="rId19" Type="http://schemas.openxmlformats.org/officeDocument/2006/relationships/image" Target="../media/image12.png"/><Relationship Id="rId4" Type="http://schemas.openxmlformats.org/officeDocument/2006/relationships/video" Target="../media/media2.mp4"/><Relationship Id="rId9" Type="http://schemas.microsoft.com/office/2007/relationships/media" Target="../media/media5.mp4"/><Relationship Id="rId1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microsoft.com/office/2007/relationships/media" Target="../media/media8.mp4"/><Relationship Id="rId7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6" Type="http://schemas.openxmlformats.org/officeDocument/2006/relationships/video" Target="../media/media9.mp4"/><Relationship Id="rId5" Type="http://schemas.microsoft.com/office/2007/relationships/media" Target="../media/media9.mp4"/><Relationship Id="rId10" Type="http://schemas.openxmlformats.org/officeDocument/2006/relationships/image" Target="../media/image15.png"/><Relationship Id="rId4" Type="http://schemas.openxmlformats.org/officeDocument/2006/relationships/video" Target="../media/media8.mp4"/><Relationship Id="rId9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"/>
          <p:cNvSpPr txBox="1">
            <a:spLocks noChangeArrowheads="1"/>
          </p:cNvSpPr>
          <p:nvPr/>
        </p:nvSpPr>
        <p:spPr bwMode="auto">
          <a:xfrm>
            <a:off x="4553519" y="3645024"/>
            <a:ext cx="3059832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ja-JP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サクソン効果</a:t>
            </a:r>
            <a:endParaRPr lang="en-US" altLang="ko-KR" sz="3600" b="1" dirty="0">
              <a:solidFill>
                <a:schemeClr val="tx1">
                  <a:lumMod val="75000"/>
                  <a:lumOff val="2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7" name="TextBox 6">
            <a:hlinkClick r:id="rId2"/>
          </p:cNvPr>
          <p:cNvSpPr txBox="1"/>
          <p:nvPr/>
        </p:nvSpPr>
        <p:spPr>
          <a:xfrm>
            <a:off x="0" y="6597932"/>
            <a:ext cx="9144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ALLPPT.com _ Free PowerPoint Templates 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、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 Diagrams and Charts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7452320" y="476672"/>
            <a:ext cx="1110013" cy="272795"/>
            <a:chOff x="3275856" y="1242391"/>
            <a:chExt cx="1656184" cy="407020"/>
          </a:xfrm>
        </p:grpSpPr>
        <p:sp>
          <p:nvSpPr>
            <p:cNvPr id="15" name="Rounded Rectangle 14"/>
            <p:cNvSpPr/>
            <p:nvPr/>
          </p:nvSpPr>
          <p:spPr>
            <a:xfrm>
              <a:off x="3275856" y="1242391"/>
              <a:ext cx="1656184" cy="407020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0"/>
              </a:schemeClr>
            </a:solidFill>
            <a:ln w="158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Picture 2" descr="E:\002-KIMS BUSINESS\007-01-ALLPPT.com\011-ALLPPT-LOGO\allppt-logo-e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10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16120" y="1319622"/>
              <a:ext cx="1187245" cy="2473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Rectangle 1"/>
          <p:cNvSpPr/>
          <p:nvPr/>
        </p:nvSpPr>
        <p:spPr>
          <a:xfrm>
            <a:off x="4337495" y="3654536"/>
            <a:ext cx="72008" cy="6368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12217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>
                <a:latin typeface="メイリオ" panose="020B0604030504040204" pitchFamily="50" charset="-128"/>
                <a:cs typeface="メイリオ" panose="020B0604030504040204" pitchFamily="50" charset="-128"/>
              </a:rPr>
              <a:t>　考察</a:t>
            </a:r>
            <a:endParaRPr lang="ko-KR" altLang="en-US" dirty="0">
              <a:latin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539552" y="1412776"/>
            <a:ext cx="813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・ </a:t>
            </a:r>
            <a:r>
              <a:rPr kumimoji="1" lang="en-US" altLang="ja-JP" dirty="0"/>
              <a:t>CFD - 100 [mm/s] </a:t>
            </a:r>
            <a:r>
              <a:rPr kumimoji="1" lang="ja-JP" altLang="en-US"/>
              <a:t>で層が崩れる</a:t>
            </a:r>
            <a:endParaRPr kumimoji="1" lang="en-US" altLang="ja-JP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557064" y="3933056"/>
            <a:ext cx="813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・ </a:t>
            </a:r>
            <a:r>
              <a:rPr kumimoji="1" lang="en-US" altLang="ja-JP" dirty="0"/>
              <a:t>CFD -</a:t>
            </a:r>
            <a:r>
              <a:rPr kumimoji="1" lang="ja-JP" altLang="en-US"/>
              <a:t> </a:t>
            </a:r>
            <a:r>
              <a:rPr kumimoji="1" lang="en-US" altLang="ja-JP" dirty="0"/>
              <a:t>200,300 [</a:t>
            </a:r>
            <a:r>
              <a:rPr kumimoji="1" lang="en-US" altLang="ja-JP" dirty="0" err="1"/>
              <a:t>ms</a:t>
            </a:r>
            <a:r>
              <a:rPr kumimoji="1" lang="en-US" altLang="ja-JP" dirty="0"/>
              <a:t>]</a:t>
            </a:r>
            <a:r>
              <a:rPr kumimoji="1" lang="ja-JP" altLang="en-US"/>
              <a:t>では層状</a:t>
            </a:r>
            <a:r>
              <a:rPr kumimoji="1" lang="ja-JP" altLang="en-US" dirty="0"/>
              <a:t>を保ったまま落下した</a:t>
            </a:r>
            <a:endParaRPr kumimoji="1" lang="en-US" altLang="ja-JP" sz="2800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539552" y="2074496"/>
            <a:ext cx="81369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/>
              <a:t>-&gt;</a:t>
            </a:r>
            <a:r>
              <a:rPr kumimoji="1" lang="ja-JP" altLang="en-US" sz="2800"/>
              <a:t> 気層の影響により</a:t>
            </a:r>
            <a:r>
              <a:rPr kumimoji="1" lang="en-US" altLang="ja-JP" sz="2800" dirty="0"/>
              <a:t>,</a:t>
            </a:r>
            <a:r>
              <a:rPr kumimoji="1" lang="ja-JP" altLang="en-US" sz="2800"/>
              <a:t>壁面周りに隙間ができる</a:t>
            </a:r>
            <a:endParaRPr kumimoji="1" lang="en-US" altLang="ja-JP" sz="2800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557064" y="4581128"/>
            <a:ext cx="81369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/>
              <a:t>-&gt; </a:t>
            </a:r>
            <a:r>
              <a:rPr kumimoji="1" lang="ja-JP" altLang="en-US" sz="2800"/>
              <a:t>下側</a:t>
            </a:r>
            <a:r>
              <a:rPr kumimoji="1" lang="ja-JP" altLang="en-US" sz="2800" dirty="0"/>
              <a:t>からの</a:t>
            </a:r>
            <a:r>
              <a:rPr kumimoji="1" lang="ja-JP" altLang="en-US" sz="2800"/>
              <a:t>吸引力が充分に大きい</a:t>
            </a:r>
            <a:endParaRPr kumimoji="1" lang="en-US" altLang="ja-JP" sz="2800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76908DBE-8907-DE4D-91D0-A5243DD50E75}"/>
              </a:ext>
            </a:extLst>
          </p:cNvPr>
          <p:cNvSpPr txBox="1"/>
          <p:nvPr/>
        </p:nvSpPr>
        <p:spPr>
          <a:xfrm>
            <a:off x="557064" y="2855838"/>
            <a:ext cx="81369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/>
              <a:t>-&gt;</a:t>
            </a:r>
            <a:r>
              <a:rPr kumimoji="1" lang="ja-JP" altLang="en-US" sz="2800"/>
              <a:t> そこに下層粒子が流れ込んでしまう</a:t>
            </a:r>
            <a:endParaRPr kumimoji="1" lang="en-US" altLang="ja-JP" sz="2800" dirty="0"/>
          </a:p>
        </p:txBody>
      </p:sp>
    </p:spTree>
    <p:extLst>
      <p:ext uri="{BB962C8B-B14F-4D97-AF65-F5344CB8AC3E}">
        <p14:creationId xmlns:p14="http://schemas.microsoft.com/office/powerpoint/2010/main" val="26747178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まとめ</a:t>
            </a:r>
            <a:endParaRPr lang="ko-KR" altLang="en-US" dirty="0">
              <a:latin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539552" y="1412776"/>
            <a:ext cx="813690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en-US" altLang="ja-JP" dirty="0"/>
              <a:t>pestle</a:t>
            </a:r>
            <a:r>
              <a:rPr kumimoji="1" lang="ja-JP" altLang="en-US" dirty="0"/>
              <a:t>の落下</a:t>
            </a:r>
            <a:r>
              <a:rPr kumimoji="1" lang="ja-JP" altLang="en-US"/>
              <a:t>により</a:t>
            </a:r>
            <a:r>
              <a:rPr kumimoji="1" lang="en-US" altLang="ja-JP"/>
              <a:t>,</a:t>
            </a:r>
            <a:r>
              <a:rPr kumimoji="1" lang="ja-JP" altLang="en-US"/>
              <a:t>壁面との間に隙間</a:t>
            </a:r>
            <a:r>
              <a:rPr kumimoji="1" lang="ja-JP" altLang="en-US" dirty="0"/>
              <a:t>が生じる。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ja-JP" altLang="en-US" dirty="0"/>
              <a:t>その隙間を最下層の粒子が埋めようとして層が崩れる。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ja-JP" altLang="en-US" dirty="0"/>
              <a:t>しかし、</a:t>
            </a:r>
            <a:r>
              <a:rPr kumimoji="1" lang="en-US" altLang="ja-JP" dirty="0"/>
              <a:t>pestle</a:t>
            </a:r>
            <a:r>
              <a:rPr kumimoji="1" lang="ja-JP" altLang="en-US" dirty="0"/>
              <a:t>の落下速度が十分なときには、</a:t>
            </a:r>
            <a:r>
              <a:rPr kumimoji="1" lang="ja-JP" altLang="en-US" u="sng" dirty="0"/>
              <a:t>下側から</a:t>
            </a:r>
            <a:r>
              <a:rPr kumimoji="1" lang="ja-JP" altLang="en-US" u="sng"/>
              <a:t>の吸引力が強く</a:t>
            </a:r>
            <a:r>
              <a:rPr kumimoji="1" lang="en-US" altLang="ja-JP" dirty="0"/>
              <a:t>,</a:t>
            </a:r>
            <a:r>
              <a:rPr kumimoji="1" lang="ja-JP" altLang="en-US"/>
              <a:t>層が保たれたまま落下する</a:t>
            </a:r>
            <a:r>
              <a:rPr kumimoji="1" lang="ja-JP" altLang="en-US" dirty="0"/>
              <a:t>。</a:t>
            </a:r>
            <a:endParaRPr kumimoji="1" lang="en-US" altLang="ja-JP" dirty="0"/>
          </a:p>
          <a:p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1525596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DEM only</a:t>
            </a:r>
            <a:endParaRPr lang="ko-KR" altLang="en-US" dirty="0"/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8" name="dem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59585" y="2492897"/>
            <a:ext cx="2784310" cy="2088232"/>
          </a:xfrm>
          <a:prstGeom prst="rect">
            <a:avLst/>
          </a:prstGeom>
        </p:spPr>
      </p:pic>
      <p:sp>
        <p:nvSpPr>
          <p:cNvPr id="10" name="テキスト ボックス 9"/>
          <p:cNvSpPr txBox="1"/>
          <p:nvPr/>
        </p:nvSpPr>
        <p:spPr>
          <a:xfrm>
            <a:off x="159585" y="4869160"/>
            <a:ext cx="2802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100 [mm/s]</a:t>
            </a:r>
            <a:endParaRPr kumimoji="1" lang="ja-JP" altLang="en-US" dirty="0"/>
          </a:p>
        </p:txBody>
      </p:sp>
      <p:pic>
        <p:nvPicPr>
          <p:cNvPr id="11" name="dem2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3179845" y="2492897"/>
            <a:ext cx="2784309" cy="2088232"/>
          </a:xfrm>
          <a:prstGeom prst="rect">
            <a:avLst/>
          </a:prstGeom>
        </p:spPr>
      </p:pic>
      <p:pic>
        <p:nvPicPr>
          <p:cNvPr id="12" name="dem3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200104" y="2492897"/>
            <a:ext cx="2784309" cy="2088232"/>
          </a:xfrm>
          <a:prstGeom prst="rect">
            <a:avLst/>
          </a:prstGeom>
        </p:spPr>
      </p:pic>
      <p:sp>
        <p:nvSpPr>
          <p:cNvPr id="13" name="テキスト ボックス 12"/>
          <p:cNvSpPr txBox="1"/>
          <p:nvPr/>
        </p:nvSpPr>
        <p:spPr>
          <a:xfrm>
            <a:off x="3170666" y="4893786"/>
            <a:ext cx="2802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200 [mm/s]</a:t>
            </a:r>
            <a:endParaRPr kumimoji="1" lang="ja-JP" altLang="en-US" dirty="0"/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6181747" y="4869160"/>
            <a:ext cx="2802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300 [mm/s]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435648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99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3999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999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23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24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" fill="hold">
                      <p:stCondLst>
                        <p:cond delay="0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8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DEM </a:t>
            </a:r>
            <a:r>
              <a:rPr lang="en-US" altLang="ko-KR" dirty="0" err="1"/>
              <a:t>only_Color</a:t>
            </a:r>
            <a:endParaRPr lang="ko-KR" altLang="en-US" dirty="0"/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159585" y="4869160"/>
            <a:ext cx="2802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100 [mm/s]</a:t>
            </a:r>
            <a:endParaRPr kumimoji="1" lang="ja-JP" altLang="en-US" dirty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3170666" y="4893786"/>
            <a:ext cx="2802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200 [mm/s]</a:t>
            </a:r>
            <a:endParaRPr kumimoji="1" lang="ja-JP" altLang="en-US" dirty="0"/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6181747" y="4869160"/>
            <a:ext cx="2802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300 [mm/s]</a:t>
            </a:r>
            <a:endParaRPr kumimoji="1" lang="ja-JP" altLang="en-US" dirty="0"/>
          </a:p>
        </p:txBody>
      </p:sp>
      <p:pic>
        <p:nvPicPr>
          <p:cNvPr id="3" name="dem2_color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3170666" y="2492897"/>
            <a:ext cx="2784309" cy="2088232"/>
          </a:xfrm>
          <a:prstGeom prst="rect">
            <a:avLst/>
          </a:prstGeom>
        </p:spPr>
      </p:pic>
      <p:pic>
        <p:nvPicPr>
          <p:cNvPr id="5" name="dem1_color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26030" y="2492897"/>
            <a:ext cx="2784309" cy="2088232"/>
          </a:xfrm>
          <a:prstGeom prst="rect">
            <a:avLst/>
          </a:prstGeom>
        </p:spPr>
      </p:pic>
      <p:pic>
        <p:nvPicPr>
          <p:cNvPr id="6" name="dem3_color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6265709" y="2492898"/>
            <a:ext cx="2784309" cy="2088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603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9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999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399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998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399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25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0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HalfNum_DEM</a:t>
            </a:r>
            <a:r>
              <a:rPr lang="en-US" altLang="ko-KR" dirty="0"/>
              <a:t> only</a:t>
            </a:r>
            <a:endParaRPr lang="ko-KR" altLang="en-US" dirty="0"/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159585" y="4869160"/>
            <a:ext cx="2802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100 [mm/s]</a:t>
            </a:r>
            <a:endParaRPr kumimoji="1" lang="ja-JP" altLang="en-US" dirty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3170666" y="4893786"/>
            <a:ext cx="2802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200 [mm/s]</a:t>
            </a:r>
            <a:endParaRPr kumimoji="1" lang="ja-JP" altLang="en-US" dirty="0"/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6181747" y="4869160"/>
            <a:ext cx="2802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300 [mm/s]</a:t>
            </a:r>
            <a:endParaRPr kumimoji="1" lang="ja-JP" altLang="en-US" dirty="0"/>
          </a:p>
        </p:txBody>
      </p:sp>
      <p:pic>
        <p:nvPicPr>
          <p:cNvPr id="3" name="halfNum_dem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66480" y="2478207"/>
            <a:ext cx="2795771" cy="2096828"/>
          </a:xfrm>
          <a:prstGeom prst="rect">
            <a:avLst/>
          </a:prstGeom>
        </p:spPr>
      </p:pic>
      <p:pic>
        <p:nvPicPr>
          <p:cNvPr id="5" name="halfNum_dem3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181747" y="2478207"/>
            <a:ext cx="2795771" cy="2096828"/>
          </a:xfrm>
          <a:prstGeom prst="rect">
            <a:avLst/>
          </a:prstGeom>
        </p:spPr>
      </p:pic>
      <p:pic>
        <p:nvPicPr>
          <p:cNvPr id="6" name="halfNum_dem2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3170666" y="2478207"/>
            <a:ext cx="2795771" cy="2096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842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9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999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399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998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399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25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0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24BDBAAB-565F-544E-8F79-2E06B1AC400F}"/>
              </a:ext>
            </a:extLst>
          </p:cNvPr>
          <p:cNvSpPr/>
          <p:nvPr/>
        </p:nvSpPr>
        <p:spPr>
          <a:xfrm>
            <a:off x="0" y="2924944"/>
            <a:ext cx="9144000" cy="936104"/>
          </a:xfrm>
          <a:prstGeom prst="rect">
            <a:avLst/>
          </a:prstGeom>
          <a:solidFill>
            <a:srgbClr val="ABD2E1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7201CEF-5B54-EC41-97DF-2A5FDA9A81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544" y="2910644"/>
            <a:ext cx="8208912" cy="964703"/>
          </a:xfrm>
        </p:spPr>
        <p:txBody>
          <a:bodyPr/>
          <a:lstStyle/>
          <a:p>
            <a:pPr algn="ctr"/>
            <a:r>
              <a:rPr kumimoji="1" lang="en-US" altLang="ja-JP" sz="4800" dirty="0">
                <a:latin typeface="+mj-lt"/>
              </a:rPr>
              <a:t>Comparison, Grid size</a:t>
            </a:r>
            <a:endParaRPr kumimoji="1" lang="ja-JP" altLang="en-US" sz="48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936453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Comparison, Grid size</a:t>
            </a:r>
            <a:endParaRPr lang="ko-KR" altLang="en-US" dirty="0"/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11560" y="5952148"/>
            <a:ext cx="2802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0.5 [mm]</a:t>
            </a: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3222780" y="5940088"/>
            <a:ext cx="2802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1.0 [mm]</a:t>
            </a:r>
            <a:endParaRPr kumimoji="1" lang="ja-JP" altLang="en-US" dirty="0"/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5940152" y="5952148"/>
            <a:ext cx="2802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2.0 [mm]</a:t>
            </a:r>
            <a:endParaRPr kumimoji="1" lang="ja-JP" altLang="en-US" dirty="0"/>
          </a:p>
        </p:txBody>
      </p:sp>
      <p:pic>
        <p:nvPicPr>
          <p:cNvPr id="5" name="cfd2_compare_grid_color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27584" y="1412776"/>
            <a:ext cx="7498037" cy="4248888"/>
          </a:xfrm>
          <a:prstGeom prst="rect">
            <a:avLst/>
          </a:prstGeom>
        </p:spPr>
      </p:pic>
      <p:sp>
        <p:nvSpPr>
          <p:cNvPr id="15" name="テキスト ボックス 14"/>
          <p:cNvSpPr txBox="1"/>
          <p:nvPr/>
        </p:nvSpPr>
        <p:spPr>
          <a:xfrm>
            <a:off x="4528897" y="6485006"/>
            <a:ext cx="280266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050" dirty="0"/>
              <a:t>(</a:t>
            </a:r>
            <a:r>
              <a:rPr kumimoji="1" lang="ja-JP" altLang="en-US" sz="1050" dirty="0"/>
              <a:t>落下速度　</a:t>
            </a:r>
            <a:r>
              <a:rPr kumimoji="1" lang="en-US" altLang="ja-JP" sz="1050" dirty="0"/>
              <a:t>200[mm/s)</a:t>
            </a:r>
            <a:endParaRPr kumimoji="1" lang="ja-JP" altLang="en-US" sz="1050" dirty="0"/>
          </a:p>
        </p:txBody>
      </p:sp>
    </p:spTree>
    <p:extLst>
      <p:ext uri="{BB962C8B-B14F-4D97-AF65-F5344CB8AC3E}">
        <p14:creationId xmlns:p14="http://schemas.microsoft.com/office/powerpoint/2010/main" val="3733094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9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Comparison, Grid size</a:t>
            </a:r>
            <a:endParaRPr lang="ko-KR" altLang="en-US" dirty="0"/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11560" y="5952148"/>
            <a:ext cx="2802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0.5 [mm]</a:t>
            </a: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3222780" y="5940088"/>
            <a:ext cx="2802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1.0 [mm]</a:t>
            </a:r>
            <a:endParaRPr kumimoji="1" lang="ja-JP" altLang="en-US" dirty="0"/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5940152" y="5952148"/>
            <a:ext cx="2802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2.0 [mm]</a:t>
            </a:r>
            <a:endParaRPr kumimoji="1" lang="ja-JP" altLang="en-US" dirty="0"/>
          </a:p>
        </p:txBody>
      </p:sp>
      <p:pic>
        <p:nvPicPr>
          <p:cNvPr id="3" name="cfd2_compare_grid_epsilo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27584" y="1412776"/>
            <a:ext cx="7497303" cy="4248472"/>
          </a:xfrm>
          <a:prstGeom prst="rect">
            <a:avLst/>
          </a:prstGeom>
        </p:spPr>
      </p:pic>
      <p:sp>
        <p:nvSpPr>
          <p:cNvPr id="11" name="テキスト ボックス 10"/>
          <p:cNvSpPr txBox="1"/>
          <p:nvPr/>
        </p:nvSpPr>
        <p:spPr>
          <a:xfrm>
            <a:off x="4528897" y="6485006"/>
            <a:ext cx="280266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050" dirty="0"/>
              <a:t>(</a:t>
            </a:r>
            <a:r>
              <a:rPr kumimoji="1" lang="ja-JP" altLang="en-US" sz="1050" dirty="0"/>
              <a:t>落下速度　</a:t>
            </a:r>
            <a:r>
              <a:rPr kumimoji="1" lang="en-US" altLang="ja-JP" sz="1050" dirty="0"/>
              <a:t>200[mm/s)</a:t>
            </a:r>
            <a:endParaRPr kumimoji="1" lang="ja-JP" altLang="en-US" sz="1050" dirty="0"/>
          </a:p>
        </p:txBody>
      </p:sp>
    </p:spTree>
    <p:extLst>
      <p:ext uri="{BB962C8B-B14F-4D97-AF65-F5344CB8AC3E}">
        <p14:creationId xmlns:p14="http://schemas.microsoft.com/office/powerpoint/2010/main" val="3605832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9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>
                <a:latin typeface="メイリオ" panose="020B0604030504040204" pitchFamily="50" charset="-128"/>
                <a:cs typeface="メイリオ" panose="020B0604030504040204" pitchFamily="50" charset="-128"/>
              </a:rPr>
              <a:t>　結果</a:t>
            </a:r>
            <a:endParaRPr lang="ko-KR" altLang="en-US" dirty="0">
              <a:latin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539552" y="1412776"/>
            <a:ext cx="8136904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/>
              <a:t>Grid size = 0.5 [mm]</a:t>
            </a:r>
          </a:p>
          <a:p>
            <a:endParaRPr kumimoji="1" lang="en-US" altLang="ja-JP" dirty="0"/>
          </a:p>
          <a:p>
            <a:r>
              <a:rPr kumimoji="1" lang="ja-JP" altLang="en-US"/>
              <a:t>・</a:t>
            </a:r>
            <a:r>
              <a:rPr kumimoji="1" lang="en-US" altLang="ja-JP" dirty="0"/>
              <a:t> 1.0 [mm] </a:t>
            </a:r>
            <a:r>
              <a:rPr kumimoji="1" lang="ja-JP" altLang="en-US"/>
              <a:t>の場合と類似した挙動</a:t>
            </a:r>
            <a:endParaRPr kumimoji="1" lang="en-US" altLang="ja-JP" dirty="0"/>
          </a:p>
          <a:p>
            <a:r>
              <a:rPr kumimoji="1" lang="ja-JP" altLang="en-US"/>
              <a:t>・</a:t>
            </a:r>
            <a:r>
              <a:rPr kumimoji="1" lang="en-US" altLang="ja-JP" dirty="0"/>
              <a:t> 1.0 [mm] </a:t>
            </a:r>
            <a:r>
              <a:rPr kumimoji="1" lang="ja-JP" altLang="en-US"/>
              <a:t>の場合と比較し</a:t>
            </a:r>
            <a:r>
              <a:rPr kumimoji="1" lang="en-US" altLang="ja-JP" dirty="0"/>
              <a:t>,</a:t>
            </a:r>
            <a:r>
              <a:rPr kumimoji="1" lang="ja-JP" altLang="en-US"/>
              <a:t>空隙の大きさに差がみられる</a:t>
            </a:r>
            <a:endParaRPr kumimoji="1" lang="ja-JP" altLang="en-US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539552" y="3057477"/>
            <a:ext cx="8136904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/>
              <a:t>Grid size = 2.0 [mm]</a:t>
            </a:r>
          </a:p>
          <a:p>
            <a:endParaRPr kumimoji="1" lang="en-US" altLang="ja-JP" dirty="0"/>
          </a:p>
          <a:p>
            <a:r>
              <a:rPr kumimoji="1" lang="ja-JP" altLang="en-US"/>
              <a:t>・</a:t>
            </a:r>
            <a:r>
              <a:rPr kumimoji="1" lang="en-US" altLang="ja-JP" dirty="0"/>
              <a:t> </a:t>
            </a:r>
            <a:r>
              <a:rPr kumimoji="1" lang="ja-JP" altLang="en-US"/>
              <a:t>明らかに</a:t>
            </a:r>
            <a:r>
              <a:rPr kumimoji="1" lang="en-US" altLang="ja-JP" dirty="0"/>
              <a:t>,1.0 [mm]</a:t>
            </a:r>
            <a:r>
              <a:rPr kumimoji="1" lang="ja-JP" altLang="en-US"/>
              <a:t>と異なる挙動</a:t>
            </a:r>
            <a:endParaRPr kumimoji="1" lang="en-US" altLang="ja-JP" dirty="0"/>
          </a:p>
          <a:p>
            <a:r>
              <a:rPr kumimoji="1" lang="ja-JP" altLang="en-US"/>
              <a:t>・</a:t>
            </a:r>
            <a:r>
              <a:rPr kumimoji="1" lang="en-US" altLang="ja-JP" dirty="0"/>
              <a:t> </a:t>
            </a:r>
            <a:r>
              <a:rPr kumimoji="1" lang="ja-JP" altLang="en-US"/>
              <a:t>左右非対称な挙動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9908624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Free PPT _ Click to add title</a:t>
            </a:r>
            <a:endParaRPr lang="ko-KR" alt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ko-KR" b="1" dirty="0"/>
              <a:t>Click to edit Master text styles </a:t>
            </a:r>
            <a:r>
              <a:rPr lang="en-US" b="1" dirty="0"/>
              <a:t>- </a:t>
            </a:r>
            <a:r>
              <a:rPr lang="en-US" altLang="ko-KR" b="1" dirty="0">
                <a:latin typeface="Arial" pitchFamily="34" charset="0"/>
                <a:cs typeface="Arial" pitchFamily="34" charset="0"/>
              </a:rPr>
              <a:t>Standard (4:3)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>
                <a:latin typeface="Arial" pitchFamily="34" charset="0"/>
                <a:cs typeface="Arial" pitchFamily="34" charset="0"/>
              </a:rPr>
              <a:t>This PowerPoint Template has clean and neutral design that can be adapted to any content and meets various market segments. With this many slides you are able to make a complete PowerPoint Presentation that best suit your needs. </a:t>
            </a:r>
          </a:p>
          <a:p>
            <a:pPr>
              <a:buFont typeface="Wingdings" pitchFamily="2" charset="2"/>
              <a:buChar char="ü"/>
            </a:pPr>
            <a:endParaRPr lang="en-US" altLang="ko-KR" dirty="0">
              <a:latin typeface="Arial" pitchFamily="34" charset="0"/>
              <a:cs typeface="Arial" pitchFamily="34" charset="0"/>
            </a:endParaRPr>
          </a:p>
          <a:p>
            <a:r>
              <a:rPr lang="en-US" altLang="ko-KR" dirty="0">
                <a:latin typeface="Arial" pitchFamily="34" charset="0"/>
                <a:cs typeface="Arial" pitchFamily="34" charset="0"/>
              </a:rPr>
              <a:t>This PowerPoint Template has clean and neutral design that can be adapted to any content and meets various market segments. With this many slides you are able to make a complete PowerPoint Presentation that best suit your needs.</a:t>
            </a:r>
          </a:p>
          <a:p>
            <a:endParaRPr lang="en-US" altLang="ko-KR" dirty="0">
              <a:latin typeface="Arial" pitchFamily="34" charset="0"/>
              <a:cs typeface="Arial" pitchFamily="34" charset="0"/>
            </a:endParaRPr>
          </a:p>
          <a:p>
            <a:r>
              <a:rPr lang="en-US" altLang="ko-KR" dirty="0">
                <a:latin typeface="Arial" pitchFamily="34" charset="0"/>
                <a:cs typeface="Arial" pitchFamily="34" charset="0"/>
              </a:rPr>
              <a:t>This PowerPoint Template has clean and neutral design that can be adapted to any content and meets various market segments. With this many slides you are able to make a complete PowerPoint Presentation that best suit your needs. </a:t>
            </a:r>
          </a:p>
          <a:p>
            <a:endParaRPr lang="en-US" altLang="ko-KR" dirty="0">
              <a:latin typeface="Arial" pitchFamily="34" charset="0"/>
              <a:cs typeface="Arial" pitchFamily="34" charset="0"/>
            </a:endParaRPr>
          </a:p>
          <a:p>
            <a:r>
              <a:rPr lang="en-US" altLang="ko-KR" dirty="0">
                <a:latin typeface="Arial" pitchFamily="34" charset="0"/>
                <a:cs typeface="Arial" pitchFamily="34" charset="0"/>
              </a:rPr>
              <a:t>This PowerPoint Template has clean and neutral design that can be adapted to any content and meets various market segments.</a:t>
            </a:r>
            <a:endParaRPr lang="ko-KR" altLang="en-US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96743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24BDBAAB-565F-544E-8F79-2E06B1AC400F}"/>
              </a:ext>
            </a:extLst>
          </p:cNvPr>
          <p:cNvSpPr/>
          <p:nvPr/>
        </p:nvSpPr>
        <p:spPr>
          <a:xfrm>
            <a:off x="0" y="2924944"/>
            <a:ext cx="9144000" cy="936104"/>
          </a:xfrm>
          <a:prstGeom prst="rect">
            <a:avLst/>
          </a:prstGeom>
          <a:solidFill>
            <a:srgbClr val="99DABA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7201CEF-5B54-EC41-97DF-2A5FDA9A81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83768" y="2852936"/>
            <a:ext cx="4053136" cy="964703"/>
          </a:xfrm>
        </p:spPr>
        <p:txBody>
          <a:bodyPr/>
          <a:lstStyle/>
          <a:p>
            <a:pPr algn="ctr"/>
            <a:r>
              <a:rPr kumimoji="1" lang="en-US" altLang="ja-JP" sz="6000" dirty="0">
                <a:latin typeface="+mj-lt"/>
              </a:rPr>
              <a:t>Parameters</a:t>
            </a:r>
            <a:endParaRPr kumimoji="1" lang="ja-JP" altLang="en-US" sz="60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741699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Physical properties</a:t>
            </a:r>
            <a:endParaRPr lang="ko-KR" altLang="en-US" dirty="0"/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表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58857540"/>
                  </p:ext>
                </p:extLst>
              </p:nvPr>
            </p:nvGraphicFramePr>
            <p:xfrm>
              <a:off x="683568" y="1556792"/>
              <a:ext cx="7488832" cy="4752528"/>
            </p:xfrm>
            <a:graphic>
              <a:graphicData uri="http://schemas.openxmlformats.org/drawingml/2006/table">
                <a:tbl>
                  <a:tblPr>
                    <a:tableStyleId>{073A0DAA-6AF3-43AB-8588-CEC1D06C72B9}</a:tableStyleId>
                  </a:tblPr>
                  <a:tblGrid>
                    <a:gridCol w="374441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44416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528996">
                    <a:tc gridSpan="2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1" u="none" strike="noStrike" dirty="0">
                              <a:effectLst/>
                            </a:rPr>
                            <a:t>Gas phase</a:t>
                          </a:r>
                          <a:endParaRPr lang="en-US" sz="11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28996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Viscosity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14:m>
                            <m:oMath xmlns:m="http://schemas.openxmlformats.org/officeDocument/2006/math">
                              <m:r>
                                <a:rPr lang="en-US" altLang="ja-JP" sz="1100" u="none" strike="noStrike" dirty="0" smtClean="0">
                                  <a:effectLst/>
                                  <a:latin typeface="Cambria Math" panose="02040503050406030204" pitchFamily="18" charset="0"/>
                                </a:rPr>
                                <m:t> 1.8×</m:t>
                              </m:r>
                              <m:sSup>
                                <m:sSupPr>
                                  <m:ctrlPr>
                                    <a:rPr lang="en-US" altLang="ja-JP" sz="1100" i="1" u="none" strike="noStrike" dirty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ja-JP" sz="1100" u="none" strike="noStrike" dirty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altLang="ja-JP" sz="1100" u="none" strike="noStrike" dirty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−5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altLang="ja-JP" sz="1100" u="none" strike="noStrike" dirty="0">
                              <a:effectLst/>
                            </a:rPr>
                            <a:t> [Pa</a:t>
                          </a:r>
                          <a:r>
                            <a:rPr lang="ja-JP" altLang="en-US" sz="1100" u="none" strike="noStrike" dirty="0">
                              <a:effectLst/>
                            </a:rPr>
                            <a:t>・</a:t>
                          </a:r>
                          <a:r>
                            <a:rPr lang="en-US" altLang="ja-JP" sz="1100" u="none" strike="noStrike" dirty="0">
                              <a:effectLst/>
                            </a:rPr>
                            <a:t>s]</a:t>
                          </a:r>
                          <a:endParaRPr lang="en-US" altLang="ja-JP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528996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Density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ja-JP" sz="1100" u="none" strike="noStrike" dirty="0">
                              <a:effectLst/>
                            </a:rPr>
                            <a:t> 1 [kg/m</a:t>
                          </a:r>
                          <a:r>
                            <a:rPr lang="en-US" altLang="ja-JP" sz="1100" u="none" strike="noStrike" baseline="30000" dirty="0">
                              <a:effectLst/>
                            </a:rPr>
                            <a:t>3</a:t>
                          </a:r>
                          <a:r>
                            <a:rPr lang="en-US" altLang="ja-JP" sz="1100" u="none" strike="noStrike" baseline="0" dirty="0">
                              <a:effectLst/>
                            </a:rPr>
                            <a:t>]</a:t>
                          </a:r>
                          <a:endParaRPr lang="ja-JP" alt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528996">
                    <a:tc gridSpan="2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ja-JP" sz="1100" b="1" u="none" strike="noStrike" dirty="0">
                              <a:effectLst/>
                            </a:rPr>
                            <a:t>Solid phase</a:t>
                          </a:r>
                          <a:endParaRPr lang="ja-JP" altLang="en-US" sz="11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l" fontAlgn="ctr"/>
                          <a:endParaRPr lang="ja-JP" alt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528996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Density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ja-JP" sz="1100" u="none" strike="noStrike" dirty="0">
                              <a:effectLst/>
                            </a:rPr>
                            <a:t> 1250 [kg/m</a:t>
                          </a:r>
                          <a:r>
                            <a:rPr lang="en-US" altLang="ja-JP" sz="1100" u="none" strike="noStrike" baseline="30000" dirty="0">
                              <a:effectLst/>
                            </a:rPr>
                            <a:t>3</a:t>
                          </a:r>
                          <a:r>
                            <a:rPr lang="en-US" altLang="ja-JP" sz="1100" u="none" strike="noStrike" baseline="0" dirty="0">
                              <a:effectLst/>
                            </a:rPr>
                            <a:t>]</a:t>
                          </a:r>
                          <a:endParaRPr lang="ja-JP" alt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533169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</a:t>
                          </a:r>
                          <a:r>
                            <a:rPr lang="en-US" sz="1100" u="none" strike="noStrike" dirty="0" err="1">
                              <a:effectLst/>
                            </a:rPr>
                            <a:t>Hamaker</a:t>
                          </a:r>
                          <a:r>
                            <a:rPr lang="en-US" sz="1100" u="none" strike="noStrike" dirty="0">
                              <a:effectLst/>
                            </a:rPr>
                            <a:t> constant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0.0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528996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Spring constant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50</a:t>
                          </a:r>
                          <a:r>
                            <a:rPr lang="en-US" sz="1100" u="none" strike="noStrike" baseline="0" dirty="0">
                              <a:effectLst/>
                            </a:rPr>
                            <a:t> [N/m] 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514783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Coefficient of restitution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0.9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  <a:tr h="5306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ctr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ja-JP" sz="1100" u="none" strike="noStrike" dirty="0">
                              <a:effectLst/>
                            </a:rPr>
                            <a:t> Coefficient of </a:t>
                          </a:r>
                          <a:r>
                            <a:rPr lang="en-US" altLang="ja-JP" sz="1100" u="none" strike="noStrike" dirty="0" err="1">
                              <a:effectLst/>
                            </a:rPr>
                            <a:t>frieciton</a:t>
                          </a:r>
                          <a:endParaRPr lang="en-US" altLang="ja-JP" sz="1100" u="none" strike="noStrike" dirty="0">
                            <a:effectLst/>
                          </a:endParaRPr>
                        </a:p>
                        <a:p>
                          <a:pPr algn="l" fontAlgn="ctr"/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0.3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表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58857540"/>
                  </p:ext>
                </p:extLst>
              </p:nvPr>
            </p:nvGraphicFramePr>
            <p:xfrm>
              <a:off x="683568" y="1556792"/>
              <a:ext cx="7488832" cy="4752528"/>
            </p:xfrm>
            <a:graphic>
              <a:graphicData uri="http://schemas.openxmlformats.org/drawingml/2006/table">
                <a:tbl>
                  <a:tblPr>
                    <a:tableStyleId>{073A0DAA-6AF3-43AB-8588-CEC1D06C72B9}</a:tableStyleId>
                  </a:tblPr>
                  <a:tblGrid>
                    <a:gridCol w="3744416"/>
                    <a:gridCol w="3744416"/>
                  </a:tblGrid>
                  <a:tr h="528996">
                    <a:tc gridSpan="2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1" u="none" strike="noStrike" dirty="0">
                              <a:effectLst/>
                            </a:rPr>
                            <a:t>Gas phase</a:t>
                          </a:r>
                          <a:endParaRPr lang="en-US" sz="11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</a:tr>
                  <a:tr h="528996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 smtClean="0">
                              <a:effectLst/>
                            </a:rPr>
                            <a:t> Viscosity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9525" marR="9525" marT="9525" marB="0" anchor="ctr">
                        <a:blipFill rotWithShape="0">
                          <a:blip r:embed="rId2"/>
                          <a:stretch>
                            <a:fillRect l="-100326" t="-101149" r="-326" b="-700000"/>
                          </a:stretch>
                        </a:blipFill>
                      </a:tcPr>
                    </a:tc>
                  </a:tr>
                  <a:tr h="528996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 smtClean="0">
                              <a:effectLst/>
                            </a:rPr>
                            <a:t> Density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ja-JP" sz="1100" u="none" strike="noStrike" dirty="0" smtClean="0">
                              <a:effectLst/>
                            </a:rPr>
                            <a:t> 1 [kg/m</a:t>
                          </a:r>
                          <a:r>
                            <a:rPr lang="en-US" altLang="ja-JP" sz="1100" u="none" strike="noStrike" baseline="30000" dirty="0" smtClean="0">
                              <a:effectLst/>
                            </a:rPr>
                            <a:t>3</a:t>
                          </a:r>
                          <a:r>
                            <a:rPr lang="en-US" altLang="ja-JP" sz="1100" u="none" strike="noStrike" baseline="0" dirty="0" smtClean="0">
                              <a:effectLst/>
                            </a:rPr>
                            <a:t>]</a:t>
                          </a:r>
                          <a:endParaRPr lang="ja-JP" alt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</a:tr>
                  <a:tr h="528996">
                    <a:tc gridSpan="2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ja-JP" sz="1100" b="1" u="none" strike="noStrike" dirty="0" smtClean="0">
                              <a:effectLst/>
                            </a:rPr>
                            <a:t>Solid phase</a:t>
                          </a:r>
                          <a:endParaRPr lang="ja-JP" altLang="en-US" sz="11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l" fontAlgn="ctr"/>
                          <a:endParaRPr lang="ja-JP" alt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/>
                    </a:tc>
                  </a:tr>
                  <a:tr h="528996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 smtClean="0">
                              <a:effectLst/>
                            </a:rPr>
                            <a:t> Density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ja-JP" sz="1100" u="none" strike="noStrike" dirty="0" smtClean="0">
                              <a:effectLst/>
                            </a:rPr>
                            <a:t> 1250 [kg/m</a:t>
                          </a:r>
                          <a:r>
                            <a:rPr lang="en-US" altLang="ja-JP" sz="1100" u="none" strike="noStrike" baseline="30000" dirty="0" smtClean="0">
                              <a:effectLst/>
                            </a:rPr>
                            <a:t>3</a:t>
                          </a:r>
                          <a:r>
                            <a:rPr lang="en-US" altLang="ja-JP" sz="1100" u="none" strike="noStrike" baseline="0" dirty="0" smtClean="0">
                              <a:effectLst/>
                            </a:rPr>
                            <a:t>]</a:t>
                          </a:r>
                          <a:endParaRPr lang="ja-JP" alt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</a:tr>
                  <a:tr h="533169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 smtClean="0">
                              <a:effectLst/>
                            </a:rPr>
                            <a:t> </a:t>
                          </a:r>
                          <a:r>
                            <a:rPr lang="en-US" sz="1100" u="none" strike="noStrike" dirty="0" err="1" smtClean="0">
                              <a:effectLst/>
                            </a:rPr>
                            <a:t>Hamaker</a:t>
                          </a:r>
                          <a:r>
                            <a:rPr lang="en-US" sz="1100" u="none" strike="noStrike" dirty="0" smtClean="0">
                              <a:effectLst/>
                            </a:rPr>
                            <a:t> </a:t>
                          </a:r>
                          <a:r>
                            <a:rPr lang="en-US" sz="1100" u="none" strike="noStrike" dirty="0">
                              <a:effectLst/>
                            </a:rPr>
                            <a:t>constant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 smtClean="0">
                              <a:effectLst/>
                            </a:rPr>
                            <a:t> 0.0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</a:tr>
                  <a:tr h="528996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 smtClean="0">
                              <a:effectLst/>
                            </a:rPr>
                            <a:t> Spring </a:t>
                          </a:r>
                          <a:r>
                            <a:rPr lang="en-US" sz="1100" u="none" strike="noStrike" dirty="0">
                              <a:effectLst/>
                            </a:rPr>
                            <a:t>constant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 smtClean="0">
                              <a:effectLst/>
                            </a:rPr>
                            <a:t> 50</a:t>
                          </a:r>
                          <a:r>
                            <a:rPr lang="en-US" sz="1100" u="none" strike="noStrike" baseline="0" dirty="0" smtClean="0">
                              <a:effectLst/>
                            </a:rPr>
                            <a:t> [N/m] 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</a:tr>
                  <a:tr h="514783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 smtClean="0">
                              <a:effectLst/>
                            </a:rPr>
                            <a:t> Coefficient </a:t>
                          </a:r>
                          <a:r>
                            <a:rPr lang="en-US" sz="1100" u="none" strike="noStrike" dirty="0">
                              <a:effectLst/>
                            </a:rPr>
                            <a:t>of restitution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 smtClean="0">
                              <a:effectLst/>
                            </a:rPr>
                            <a:t> 0.9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</a:tr>
                  <a:tr h="5306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ctr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ja-JP" sz="1100" u="none" strike="noStrike" dirty="0" smtClean="0">
                              <a:effectLst/>
                            </a:rPr>
                            <a:t> Coefficient of </a:t>
                          </a:r>
                          <a:r>
                            <a:rPr lang="en-US" altLang="ja-JP" sz="1100" u="none" strike="noStrike" dirty="0" err="1" smtClean="0">
                              <a:effectLst/>
                            </a:rPr>
                            <a:t>frieciton</a:t>
                          </a:r>
                          <a:endParaRPr lang="en-US" altLang="ja-JP" sz="1100" u="none" strike="noStrike" dirty="0" smtClean="0">
                            <a:effectLst/>
                          </a:endParaRPr>
                        </a:p>
                        <a:p>
                          <a:pPr algn="l" fontAlgn="ctr"/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 smtClean="0">
                              <a:effectLst/>
                            </a:rPr>
                            <a:t> 0.3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8917631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Calculation conditions</a:t>
            </a:r>
            <a:endParaRPr lang="ko-KR" altLang="en-US" dirty="0"/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aphicFrame>
        <p:nvGraphicFramePr>
          <p:cNvPr id="5" name="表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1575900"/>
              </p:ext>
            </p:extLst>
          </p:nvPr>
        </p:nvGraphicFramePr>
        <p:xfrm>
          <a:off x="611560" y="2633627"/>
          <a:ext cx="7920880" cy="24146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604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604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00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 Original</a:t>
                      </a:r>
                      <a:r>
                        <a:rPr lang="en-US" sz="1100" u="none" strike="noStrike" baseline="0" dirty="0">
                          <a:effectLst/>
                          <a:latin typeface="+mn-lt"/>
                        </a:rPr>
                        <a:t> particle size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 </a:t>
                      </a:r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250 [</a:t>
                      </a:r>
                      <a:r>
                        <a:rPr lang="en-US" altLang="ja-JP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μm</a:t>
                      </a:r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]</a:t>
                      </a: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032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 </a:t>
                      </a:r>
                      <a:r>
                        <a:rPr lang="en-US" altLang="ja-JP" sz="1100" u="none" strike="noStrike" dirty="0">
                          <a:effectLst/>
                          <a:latin typeface="+mn-lt"/>
                        </a:rPr>
                        <a:t>Calculated particle size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  <a:p>
                      <a:pPr algn="l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 250 [</a:t>
                      </a:r>
                      <a:r>
                        <a:rPr lang="en-US" altLang="ja-JP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μm</a:t>
                      </a:r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]</a:t>
                      </a:r>
                    </a:p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19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 Coarse grain ratio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 1</a:t>
                      </a: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19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 Number of particles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 500 、000</a:t>
                      </a: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19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+mn-lt"/>
                        </a:rPr>
                        <a:t> System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 Mono-dispersed</a:t>
                      </a:r>
                      <a:endParaRPr lang="ja-JP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19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+mn-lt"/>
                        </a:rPr>
                        <a:t> Grid size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 2 [mm]</a:t>
                      </a:r>
                      <a:endParaRPr lang="ja-JP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19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 Calculation time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 0.2 [s]</a:t>
                      </a: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表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2301956"/>
              </p:ext>
            </p:extLst>
          </p:nvPr>
        </p:nvGraphicFramePr>
        <p:xfrm>
          <a:off x="611560" y="1622231"/>
          <a:ext cx="7920880" cy="7200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802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802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802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802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44407">
                <a:tc>
                  <a:txBody>
                    <a:bodyPr/>
                    <a:lstStyle/>
                    <a:p>
                      <a:pPr algn="ctr" fontAlgn="ctr"/>
                      <a:endParaRPr lang="ja-JP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DA999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case1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DA999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case2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DA999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+mn-lt"/>
                        </a:rPr>
                        <a:t>case3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DA999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567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 Suction velocity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DA999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effectLst/>
                          <a:latin typeface="+mn-lt"/>
                        </a:rPr>
                        <a:t>100[mm/s]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DA999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100" u="none" strike="noStrike" baseline="0" dirty="0">
                          <a:effectLst/>
                          <a:latin typeface="+mn-lt"/>
                        </a:rPr>
                        <a:t>200 </a:t>
                      </a:r>
                      <a:r>
                        <a:rPr lang="en-US" altLang="ja-JP" sz="1100" u="none" strike="noStrike" dirty="0">
                          <a:effectLst/>
                          <a:latin typeface="+mn-lt"/>
                        </a:rPr>
                        <a:t>[mm/s]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DA999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100" u="none" strike="noStrike" dirty="0">
                          <a:effectLst/>
                          <a:latin typeface="+mn-lt"/>
                        </a:rPr>
                        <a:t>300 [mm/s]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DA999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8" name="表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8993590"/>
              </p:ext>
            </p:extLst>
          </p:nvPr>
        </p:nvGraphicFramePr>
        <p:xfrm>
          <a:off x="611560" y="5339563"/>
          <a:ext cx="7920880" cy="96975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604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604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325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 Courant Number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50" charset="-128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99DAB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ja-JP" sz="1100" u="none" strike="noStrike" dirty="0">
                          <a:effectLst/>
                        </a:rPr>
                        <a:t> 0.2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50" charset="-128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99DAB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325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 Iteration limit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50" charset="-128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99DAB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ja-JP" sz="1100" u="none" strike="noStrike" dirty="0">
                          <a:effectLst/>
                        </a:rPr>
                        <a:t> 1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50" charset="-128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99DAB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325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 Inverse of sound velocity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50" charset="-128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99DAB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ＭＳ Ｐゴシック" panose="020B0600070205080204" pitchFamily="50" charset="-128"/>
                          <a:ea typeface="ＭＳ Ｐゴシック" panose="020B0600070205080204" pitchFamily="50" charset="-128"/>
                        </a:rPr>
                        <a:t> 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0.1 [mm/s]</a:t>
                      </a:r>
                    </a:p>
                  </a:txBody>
                  <a:tcPr marL="9525" marR="9525" marT="9525" marB="0" anchor="ctr">
                    <a:solidFill>
                      <a:srgbClr val="99DAB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648870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Object size</a:t>
            </a:r>
            <a:endParaRPr lang="ko-KR" altLang="en-US" dirty="0"/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9" name="図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1412776"/>
            <a:ext cx="6546304" cy="4909728"/>
          </a:xfrm>
          <a:prstGeom prst="rect">
            <a:avLst/>
          </a:prstGeom>
        </p:spPr>
      </p:pic>
      <p:cxnSp>
        <p:nvCxnSpPr>
          <p:cNvPr id="11" name="直線矢印コネクタ 10"/>
          <p:cNvCxnSpPr/>
          <p:nvPr/>
        </p:nvCxnSpPr>
        <p:spPr>
          <a:xfrm>
            <a:off x="3491880" y="2155806"/>
            <a:ext cx="144016" cy="1851729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矢印コネクタ 12"/>
          <p:cNvCxnSpPr/>
          <p:nvPr/>
        </p:nvCxnSpPr>
        <p:spPr>
          <a:xfrm flipH="1">
            <a:off x="4355976" y="1988840"/>
            <a:ext cx="360040" cy="288032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矢印コネクタ 17"/>
          <p:cNvCxnSpPr/>
          <p:nvPr/>
        </p:nvCxnSpPr>
        <p:spPr>
          <a:xfrm>
            <a:off x="3591671" y="2562454"/>
            <a:ext cx="1440160" cy="290484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矢印コネクタ 21"/>
          <p:cNvCxnSpPr/>
          <p:nvPr/>
        </p:nvCxnSpPr>
        <p:spPr>
          <a:xfrm>
            <a:off x="4860032" y="4089490"/>
            <a:ext cx="10017" cy="661507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矢印コネクタ 22"/>
          <p:cNvCxnSpPr/>
          <p:nvPr/>
        </p:nvCxnSpPr>
        <p:spPr>
          <a:xfrm>
            <a:off x="4211960" y="5517232"/>
            <a:ext cx="324036" cy="144016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矢印コネクタ 23"/>
          <p:cNvCxnSpPr/>
          <p:nvPr/>
        </p:nvCxnSpPr>
        <p:spPr>
          <a:xfrm>
            <a:off x="3995936" y="4122209"/>
            <a:ext cx="94878" cy="1323015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矢印コネクタ 32"/>
          <p:cNvCxnSpPr/>
          <p:nvPr/>
        </p:nvCxnSpPr>
        <p:spPr>
          <a:xfrm flipV="1">
            <a:off x="4716016" y="5445224"/>
            <a:ext cx="216024" cy="216024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テキスト ボックス 35"/>
          <p:cNvSpPr txBox="1"/>
          <p:nvPr/>
        </p:nvSpPr>
        <p:spPr>
          <a:xfrm>
            <a:off x="4244344" y="1971626"/>
            <a:ext cx="3600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/>
              <a:t>20</a:t>
            </a:r>
            <a:endParaRPr kumimoji="1" lang="ja-JP" altLang="en-US" sz="1000" dirty="0"/>
          </a:p>
        </p:txBody>
      </p:sp>
      <p:sp>
        <p:nvSpPr>
          <p:cNvPr id="37" name="テキスト ボックス 36"/>
          <p:cNvSpPr txBox="1"/>
          <p:nvPr/>
        </p:nvSpPr>
        <p:spPr>
          <a:xfrm>
            <a:off x="4131731" y="2439343"/>
            <a:ext cx="3600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/>
              <a:t>40</a:t>
            </a:r>
            <a:endParaRPr kumimoji="1" lang="ja-JP" altLang="en-US" sz="1000" dirty="0"/>
          </a:p>
        </p:txBody>
      </p:sp>
      <p:sp>
        <p:nvSpPr>
          <p:cNvPr id="38" name="テキスト ボックス 37"/>
          <p:cNvSpPr txBox="1"/>
          <p:nvPr/>
        </p:nvSpPr>
        <p:spPr>
          <a:xfrm>
            <a:off x="3715555" y="4627886"/>
            <a:ext cx="3600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/>
              <a:t>40</a:t>
            </a:r>
            <a:endParaRPr kumimoji="1" lang="ja-JP" altLang="en-US" sz="1000" dirty="0"/>
          </a:p>
        </p:txBody>
      </p:sp>
      <p:sp>
        <p:nvSpPr>
          <p:cNvPr id="39" name="テキスト ボックス 38"/>
          <p:cNvSpPr txBox="1"/>
          <p:nvPr/>
        </p:nvSpPr>
        <p:spPr>
          <a:xfrm>
            <a:off x="4865040" y="4341499"/>
            <a:ext cx="3600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/>
              <a:t>20</a:t>
            </a:r>
            <a:endParaRPr kumimoji="1" lang="ja-JP" altLang="en-US" sz="1000" dirty="0"/>
          </a:p>
        </p:txBody>
      </p:sp>
      <p:sp>
        <p:nvSpPr>
          <p:cNvPr id="40" name="テキスト ボックス 39"/>
          <p:cNvSpPr txBox="1"/>
          <p:nvPr/>
        </p:nvSpPr>
        <p:spPr>
          <a:xfrm>
            <a:off x="4131731" y="5589240"/>
            <a:ext cx="3600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/>
              <a:t>10</a:t>
            </a:r>
            <a:endParaRPr kumimoji="1" lang="ja-JP" altLang="en-US" sz="1000" dirty="0"/>
          </a:p>
        </p:txBody>
      </p:sp>
      <p:sp>
        <p:nvSpPr>
          <p:cNvPr id="41" name="テキスト ボックス 40"/>
          <p:cNvSpPr txBox="1"/>
          <p:nvPr/>
        </p:nvSpPr>
        <p:spPr>
          <a:xfrm>
            <a:off x="3202959" y="2958559"/>
            <a:ext cx="3600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/>
              <a:t>50</a:t>
            </a:r>
            <a:endParaRPr kumimoji="1" lang="ja-JP" altLang="en-US" sz="1000" dirty="0"/>
          </a:p>
        </p:txBody>
      </p:sp>
      <p:sp>
        <p:nvSpPr>
          <p:cNvPr id="42" name="テキスト ボックス 41"/>
          <p:cNvSpPr txBox="1"/>
          <p:nvPr/>
        </p:nvSpPr>
        <p:spPr>
          <a:xfrm>
            <a:off x="4824028" y="5527319"/>
            <a:ext cx="3600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/>
              <a:t>10</a:t>
            </a:r>
            <a:endParaRPr kumimoji="1" lang="ja-JP" altLang="en-US" sz="1000" dirty="0"/>
          </a:p>
        </p:txBody>
      </p:sp>
      <p:sp>
        <p:nvSpPr>
          <p:cNvPr id="43" name="テキスト ボックス 42"/>
          <p:cNvSpPr txBox="1"/>
          <p:nvPr/>
        </p:nvSpPr>
        <p:spPr>
          <a:xfrm>
            <a:off x="6012160" y="5773540"/>
            <a:ext cx="10081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/>
              <a:t>[mm]</a:t>
            </a:r>
            <a:endParaRPr kumimoji="1" lang="ja-JP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9695213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24BDBAAB-565F-544E-8F79-2E06B1AC400F}"/>
              </a:ext>
            </a:extLst>
          </p:cNvPr>
          <p:cNvSpPr/>
          <p:nvPr/>
        </p:nvSpPr>
        <p:spPr>
          <a:xfrm>
            <a:off x="0" y="2924944"/>
            <a:ext cx="9144000" cy="936104"/>
          </a:xfrm>
          <a:prstGeom prst="rect">
            <a:avLst/>
          </a:prstGeom>
          <a:solidFill>
            <a:srgbClr val="ABD2E1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7201CEF-5B54-EC41-97DF-2A5FDA9A81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544" y="2910644"/>
            <a:ext cx="8208912" cy="964703"/>
          </a:xfrm>
        </p:spPr>
        <p:txBody>
          <a:bodyPr/>
          <a:lstStyle/>
          <a:p>
            <a:pPr algn="ctr"/>
            <a:r>
              <a:rPr kumimoji="1" lang="en-US" altLang="ja-JP" sz="4800" dirty="0">
                <a:latin typeface="+mj-lt"/>
              </a:rPr>
              <a:t>Comparison, Suction velocity</a:t>
            </a:r>
            <a:endParaRPr kumimoji="1" lang="ja-JP" altLang="en-US" sz="48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012937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Comparison, Suction velocity</a:t>
            </a:r>
            <a:endParaRPr lang="ko-KR" altLang="en-US" dirty="0"/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1017605" y="3764385"/>
            <a:ext cx="27114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100 [mm/s]</a:t>
            </a:r>
            <a:endParaRPr kumimoji="1" lang="ja-JP" altLang="en-US" dirty="0"/>
          </a:p>
        </p:txBody>
      </p:sp>
      <p:sp>
        <p:nvSpPr>
          <p:cNvPr id="24" name="正方形/長方形 23"/>
          <p:cNvSpPr/>
          <p:nvPr/>
        </p:nvSpPr>
        <p:spPr>
          <a:xfrm>
            <a:off x="310809" y="4247069"/>
            <a:ext cx="8581669" cy="1980215"/>
          </a:xfrm>
          <a:prstGeom prst="rect">
            <a:avLst/>
          </a:prstGeom>
          <a:solidFill>
            <a:srgbClr val="99DABA"/>
          </a:solidFill>
          <a:ln w="38100">
            <a:solidFill>
              <a:srgbClr val="99DA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3546634" y="3784830"/>
            <a:ext cx="2802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200 [mm/s]</a:t>
            </a:r>
            <a:endParaRPr kumimoji="1" lang="ja-JP" altLang="en-US" dirty="0"/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6237542" y="3758262"/>
            <a:ext cx="2802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300 [mm/s]</a:t>
            </a:r>
            <a:endParaRPr kumimoji="1" lang="ja-JP" altLang="en-US" dirty="0"/>
          </a:p>
        </p:txBody>
      </p:sp>
      <p:sp>
        <p:nvSpPr>
          <p:cNvPr id="19" name="正方形/長方形 18"/>
          <p:cNvSpPr/>
          <p:nvPr/>
        </p:nvSpPr>
        <p:spPr>
          <a:xfrm>
            <a:off x="310809" y="1658573"/>
            <a:ext cx="8581669" cy="1980215"/>
          </a:xfrm>
          <a:prstGeom prst="rect">
            <a:avLst/>
          </a:prstGeom>
          <a:solidFill>
            <a:srgbClr val="ABD2E1"/>
          </a:solidFill>
          <a:ln w="38100">
            <a:solidFill>
              <a:srgbClr val="ABD2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310811" y="2292596"/>
            <a:ext cx="746707" cy="646331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kumimoji="1" lang="en-US" altLang="ja-JP" dirty="0" err="1"/>
              <a:t>DEMonly</a:t>
            </a:r>
            <a:endParaRPr kumimoji="1" lang="ja-JP" altLang="en-US" dirty="0"/>
          </a:p>
        </p:txBody>
      </p:sp>
      <p:sp>
        <p:nvSpPr>
          <p:cNvPr id="25" name="テキスト ボックス 24"/>
          <p:cNvSpPr txBox="1"/>
          <p:nvPr/>
        </p:nvSpPr>
        <p:spPr>
          <a:xfrm>
            <a:off x="359870" y="5039812"/>
            <a:ext cx="746707" cy="36933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kumimoji="1" lang="en-US" altLang="ja-JP" dirty="0"/>
              <a:t>CFD</a:t>
            </a:r>
            <a:endParaRPr kumimoji="1" lang="ja-JP" altLang="en-US" dirty="0"/>
          </a:p>
        </p:txBody>
      </p:sp>
      <p:pic>
        <p:nvPicPr>
          <p:cNvPr id="26" name="dem1_color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1090129" y="1737985"/>
            <a:ext cx="2456505" cy="1842379"/>
          </a:xfrm>
          <a:prstGeom prst="rect">
            <a:avLst/>
          </a:prstGeom>
        </p:spPr>
      </p:pic>
      <p:pic>
        <p:nvPicPr>
          <p:cNvPr id="27" name="dem2_color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3729014" y="1737985"/>
            <a:ext cx="2456505" cy="1842379"/>
          </a:xfrm>
          <a:prstGeom prst="rect">
            <a:avLst/>
          </a:prstGeom>
        </p:spPr>
      </p:pic>
      <p:pic>
        <p:nvPicPr>
          <p:cNvPr id="28" name="dem3_color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6359691" y="1737985"/>
            <a:ext cx="2445215" cy="1833911"/>
          </a:xfrm>
          <a:prstGeom prst="rect">
            <a:avLst/>
          </a:prstGeom>
        </p:spPr>
      </p:pic>
      <p:pic>
        <p:nvPicPr>
          <p:cNvPr id="29" name="cfd1_color">
            <a:hlinkClick r:id="" action="ppaction://media"/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1107678" y="4313545"/>
            <a:ext cx="2438956" cy="1829217"/>
          </a:xfrm>
          <a:prstGeom prst="rect">
            <a:avLst/>
          </a:prstGeom>
        </p:spPr>
      </p:pic>
      <p:pic>
        <p:nvPicPr>
          <p:cNvPr id="30" name="cfd2_color">
            <a:hlinkClick r:id="" action="ppaction://media"/>
          </p:cNvPr>
          <p:cNvPicPr>
            <a:picLocks noChangeAspect="1"/>
          </p:cNvPicPr>
          <p:nvPr>
            <a:vide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3729014" y="4320677"/>
            <a:ext cx="2456505" cy="1842379"/>
          </a:xfrm>
          <a:prstGeom prst="rect">
            <a:avLst/>
          </a:prstGeom>
        </p:spPr>
      </p:pic>
      <p:pic>
        <p:nvPicPr>
          <p:cNvPr id="31" name="cfd3_color">
            <a:hlinkClick r:id="" action="ppaction://media"/>
          </p:cNvPr>
          <p:cNvPicPr>
            <a:picLocks noChangeAspect="1"/>
          </p:cNvPicPr>
          <p:nvPr>
            <a:vide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6349300" y="4313545"/>
            <a:ext cx="2438956" cy="1829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138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99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3999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999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3999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3999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3999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26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2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"/>
                  </p:tgtEl>
                </p:cond>
              </p:nextCondLst>
            </p:seq>
            <p:video>
              <p:cMediaNode vol="80000">
                <p:cTn id="23" fill="hold" display="0">
                  <p:stCondLst>
                    <p:cond delay="indefinite"/>
                  </p:stCondLst>
                </p:cTn>
                <p:tgtEl>
                  <p:spTgt spid="27"/>
                </p:tgtEl>
              </p:cMediaNode>
            </p:video>
            <p:seq concurrent="1" nextAc="seek">
              <p:cTn id="24" restart="whenNotActive" fill="hold" evtFilter="cancelBubble" nodeType="interactiveSeq">
                <p:stCondLst>
                  <p:cond evt="onClick" delay="0">
                    <p:tgtEl>
                      <p:spTgt spid="2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" fill="hold">
                      <p:stCondLst>
                        <p:cond delay="0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8" dur="1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7"/>
                  </p:tgtEl>
                </p:cond>
              </p:nextCondLst>
            </p:seq>
            <p:video>
              <p:cMediaNode vol="80000">
                <p:cTn id="29" fill="hold" display="0">
                  <p:stCondLst>
                    <p:cond delay="indefinite"/>
                  </p:stCondLst>
                </p:cTn>
                <p:tgtEl>
                  <p:spTgt spid="28"/>
                </p:tgtEl>
              </p:cMediaNode>
            </p:video>
            <p:seq concurrent="1" nextAc="seek">
              <p:cTn id="30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1" fill="hold">
                      <p:stCondLst>
                        <p:cond delay="0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4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video>
              <p:cMediaNode vol="80000">
                <p:cTn id="35" fill="hold" display="0">
                  <p:stCondLst>
                    <p:cond delay="indefinite"/>
                  </p:stCondLst>
                </p:cTn>
                <p:tgtEl>
                  <p:spTgt spid="29"/>
                </p:tgtEl>
              </p:cMediaNode>
            </p:video>
            <p:seq concurrent="1" nextAc="seek">
              <p:cTn id="36" restart="whenNotActive" fill="hold" evtFilter="cancelBubble" nodeType="interactiveSeq">
                <p:stCondLst>
                  <p:cond evt="onClick" delay="0">
                    <p:tgtEl>
                      <p:spTgt spid="2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7" fill="hold">
                      <p:stCondLst>
                        <p:cond delay="0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0" dur="1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9"/>
                  </p:tgtEl>
                </p:cond>
              </p:nextCondLst>
            </p:seq>
            <p:video>
              <p:cMediaNode vol="80000">
                <p:cTn id="41" fill="hold" display="0">
                  <p:stCondLst>
                    <p:cond delay="indefinite"/>
                  </p:stCondLst>
                </p:cTn>
                <p:tgtEl>
                  <p:spTgt spid="30"/>
                </p:tgtEl>
              </p:cMediaNode>
            </p:video>
            <p:seq concurrent="1" nextAc="seek">
              <p:cTn id="42" restart="whenNotActive" fill="hold" evtFilter="cancelBubble" nodeType="interactiveSeq">
                <p:stCondLst>
                  <p:cond evt="onClick" delay="0">
                    <p:tgtEl>
                      <p:spTgt spid="3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3" fill="hold">
                      <p:stCondLst>
                        <p:cond delay="0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6" dur="1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0"/>
                  </p:tgtEl>
                </p:cond>
              </p:nextCondLst>
            </p:seq>
            <p:video>
              <p:cMediaNode vol="80000">
                <p:cTn id="47" fill="hold" display="0">
                  <p:stCondLst>
                    <p:cond delay="indefinite"/>
                  </p:stCondLst>
                </p:cTn>
                <p:tgtEl>
                  <p:spTgt spid="31"/>
                </p:tgtEl>
              </p:cMediaNode>
            </p:video>
            <p:seq concurrent="1" nextAc="seek">
              <p:cTn id="48" restart="whenNotActive" fill="hold" evtFilter="cancelBubble" nodeType="interactiveSeq">
                <p:stCondLst>
                  <p:cond evt="onClick" delay="0">
                    <p:tgtEl>
                      <p:spTgt spid="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9" fill="hold">
                      <p:stCondLst>
                        <p:cond delay="0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52" dur="1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Comparison, Suction velocity</a:t>
            </a:r>
            <a:endParaRPr lang="ko-KR" altLang="en-US" dirty="0"/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159585" y="4869160"/>
            <a:ext cx="2802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100 [mm/s]</a:t>
            </a:r>
            <a:endParaRPr kumimoji="1" lang="ja-JP" altLang="en-US" dirty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3170666" y="4893786"/>
            <a:ext cx="2802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200 [mm/s]</a:t>
            </a:r>
            <a:endParaRPr kumimoji="1" lang="ja-JP" altLang="en-US" dirty="0"/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6181747" y="4869160"/>
            <a:ext cx="2802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300 [mm/s]</a:t>
            </a:r>
            <a:endParaRPr kumimoji="1" lang="ja-JP" altLang="en-US" dirty="0"/>
          </a:p>
        </p:txBody>
      </p:sp>
      <p:pic>
        <p:nvPicPr>
          <p:cNvPr id="8" name="cfd1_color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11958" y="2478207"/>
            <a:ext cx="2697919" cy="2096828"/>
          </a:xfrm>
          <a:prstGeom prst="rect">
            <a:avLst/>
          </a:prstGeom>
        </p:spPr>
      </p:pic>
      <p:pic>
        <p:nvPicPr>
          <p:cNvPr id="9" name="cfd3_color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6181747" y="2478207"/>
            <a:ext cx="2742544" cy="2088232"/>
          </a:xfrm>
          <a:prstGeom prst="rect">
            <a:avLst/>
          </a:prstGeom>
        </p:spPr>
      </p:pic>
      <p:pic>
        <p:nvPicPr>
          <p:cNvPr id="11" name="cfd2_color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3176763" y="2478207"/>
            <a:ext cx="2697919" cy="2096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459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99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3999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999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23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24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" fill="hold">
                      <p:stCondLst>
                        <p:cond delay="0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8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>
                <a:latin typeface="メイリオ" panose="020B0604030504040204" pitchFamily="50" charset="-128"/>
                <a:cs typeface="メイリオ" panose="020B0604030504040204" pitchFamily="50" charset="-128"/>
              </a:rPr>
              <a:t>　結果</a:t>
            </a:r>
            <a:endParaRPr lang="ko-KR" altLang="en-US" dirty="0">
              <a:latin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539552" y="1412776"/>
            <a:ext cx="8136904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/>
              <a:t>DEM only</a:t>
            </a:r>
          </a:p>
          <a:p>
            <a:endParaRPr kumimoji="1" lang="en-US" altLang="ja-JP" dirty="0"/>
          </a:p>
          <a:p>
            <a:r>
              <a:rPr kumimoji="1" lang="ja-JP" altLang="en-US"/>
              <a:t>・</a:t>
            </a:r>
            <a:r>
              <a:rPr kumimoji="1" lang="en-US" altLang="ja-JP" dirty="0"/>
              <a:t> </a:t>
            </a:r>
            <a:r>
              <a:rPr kumimoji="1" lang="ja-JP" altLang="en-US"/>
              <a:t>最終的な層の状態に差がない</a:t>
            </a:r>
            <a:endParaRPr kumimoji="1" lang="en-US" altLang="ja-JP" dirty="0"/>
          </a:p>
          <a:p>
            <a:r>
              <a:rPr kumimoji="1" lang="en-US" altLang="ja-JP" dirty="0"/>
              <a:t>  </a:t>
            </a:r>
            <a:r>
              <a:rPr kumimoji="1" lang="ja-JP" altLang="en-US"/>
              <a:t>・</a:t>
            </a:r>
            <a:r>
              <a:rPr kumimoji="1" lang="en-US" altLang="ja-JP" dirty="0"/>
              <a:t> </a:t>
            </a:r>
            <a:r>
              <a:rPr kumimoji="1" lang="ja-JP" altLang="en-US"/>
              <a:t>どの速度においても</a:t>
            </a:r>
            <a:r>
              <a:rPr kumimoji="1" lang="en-US" altLang="ja-JP" dirty="0"/>
              <a:t>,</a:t>
            </a:r>
            <a:r>
              <a:rPr kumimoji="1" lang="ja-JP" altLang="en-US"/>
              <a:t>層が保たれる</a:t>
            </a:r>
            <a:endParaRPr kumimoji="1" lang="en-US" altLang="ja-JP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539552" y="3057477"/>
            <a:ext cx="8136904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/>
              <a:t>CFD</a:t>
            </a:r>
          </a:p>
          <a:p>
            <a:endParaRPr kumimoji="1" lang="en-US" altLang="ja-JP" dirty="0"/>
          </a:p>
          <a:p>
            <a:r>
              <a:rPr kumimoji="1" lang="ja-JP" altLang="en-US"/>
              <a:t>・ 最終的な層の状態に差</a:t>
            </a:r>
            <a:r>
              <a:rPr kumimoji="1" lang="ja-JP" altLang="en-US" dirty="0"/>
              <a:t>がある</a:t>
            </a:r>
            <a:endParaRPr kumimoji="1" lang="en-US" altLang="ja-JP" dirty="0"/>
          </a:p>
          <a:p>
            <a:r>
              <a:rPr kumimoji="1" lang="ja-JP" altLang="en-US" dirty="0"/>
              <a:t>　・</a:t>
            </a:r>
            <a:r>
              <a:rPr kumimoji="1" lang="en-US" altLang="ja-JP" dirty="0"/>
              <a:t> 100 [mm/s] </a:t>
            </a:r>
            <a:r>
              <a:rPr kumimoji="1" lang="ja-JP" altLang="en-US" dirty="0"/>
              <a:t>だと層が崩れる</a:t>
            </a:r>
            <a:endParaRPr kumimoji="1" lang="en-US" altLang="ja-JP" dirty="0"/>
          </a:p>
          <a:p>
            <a:r>
              <a:rPr kumimoji="1" lang="ja-JP" altLang="en-US" dirty="0"/>
              <a:t>　・ </a:t>
            </a:r>
            <a:r>
              <a:rPr kumimoji="1" lang="en-US" altLang="ja-JP" dirty="0"/>
              <a:t>200,300 [mm/s] </a:t>
            </a:r>
            <a:r>
              <a:rPr kumimoji="1" lang="ja-JP" altLang="en-US" dirty="0"/>
              <a:t>だと層</a:t>
            </a:r>
            <a:r>
              <a:rPr kumimoji="1" lang="ja-JP" altLang="en-US"/>
              <a:t>が保たれる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ja-JP" altLang="en-US"/>
              <a:t>・</a:t>
            </a:r>
            <a:r>
              <a:rPr kumimoji="1" lang="en-US" altLang="ja-JP" dirty="0"/>
              <a:t> pestle</a:t>
            </a:r>
            <a:r>
              <a:rPr kumimoji="1" lang="ja-JP" altLang="en-US"/>
              <a:t>と粒子の落下速度の差により</a:t>
            </a:r>
            <a:r>
              <a:rPr kumimoji="1" lang="en-US" altLang="ja-JP" dirty="0"/>
              <a:t>,</a:t>
            </a:r>
            <a:r>
              <a:rPr kumimoji="1" lang="ja-JP" altLang="en-US"/>
              <a:t>壁面周りに隙間ができている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1395070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10937</TotalTime>
  <Words>712</Words>
  <Application>Microsoft Macintosh PowerPoint</Application>
  <PresentationFormat>画面に合わせる (4:3)</PresentationFormat>
  <Paragraphs>135</Paragraphs>
  <Slides>19</Slides>
  <Notes>0</Notes>
  <HiddenSlides>4</HiddenSlides>
  <MMClips>20</MMClips>
  <ScaleCrop>false</ScaleCrop>
  <HeadingPairs>
    <vt:vector size="6" baseType="variant">
      <vt:variant>
        <vt:lpstr>使用されているフォント</vt:lpstr>
      </vt:variant>
      <vt:variant>
        <vt:i4>7</vt:i4>
      </vt:variant>
      <vt:variant>
        <vt:lpstr>テーマ</vt:lpstr>
      </vt:variant>
      <vt:variant>
        <vt:i4>2</vt:i4>
      </vt:variant>
      <vt:variant>
        <vt:lpstr>スライド タイトル</vt:lpstr>
      </vt:variant>
      <vt:variant>
        <vt:i4>19</vt:i4>
      </vt:variant>
    </vt:vector>
  </HeadingPairs>
  <TitlesOfParts>
    <vt:vector size="28" baseType="lpstr">
      <vt:lpstr>맑은 고딕</vt:lpstr>
      <vt:lpstr>ＭＳ Ｐゴシック</vt:lpstr>
      <vt:lpstr>メイリオ</vt:lpstr>
      <vt:lpstr>Arial</vt:lpstr>
      <vt:lpstr>Calibri</vt:lpstr>
      <vt:lpstr>Cambria Math</vt:lpstr>
      <vt:lpstr>Wingdings</vt:lpstr>
      <vt:lpstr>Office Theme</vt:lpstr>
      <vt:lpstr>Custom Design</vt:lpstr>
      <vt:lpstr>PowerPoint プレゼンテーション</vt:lpstr>
      <vt:lpstr>PowerPoint プレゼンテーション</vt:lpstr>
      <vt:lpstr>Physical properties</vt:lpstr>
      <vt:lpstr>Calculation conditions</vt:lpstr>
      <vt:lpstr>Object size</vt:lpstr>
      <vt:lpstr>PowerPoint プレゼンテーション</vt:lpstr>
      <vt:lpstr>Comparison, Suction velocity</vt:lpstr>
      <vt:lpstr>Comparison, Suction velocity</vt:lpstr>
      <vt:lpstr>　結果</vt:lpstr>
      <vt:lpstr>　考察</vt:lpstr>
      <vt:lpstr> まとめ</vt:lpstr>
      <vt:lpstr>DEM only</vt:lpstr>
      <vt:lpstr>DEM only_Color</vt:lpstr>
      <vt:lpstr>HalfNum_DEM only</vt:lpstr>
      <vt:lpstr>PowerPoint プレゼンテーション</vt:lpstr>
      <vt:lpstr>Comparison, Grid size</vt:lpstr>
      <vt:lpstr>Comparison, Grid size</vt:lpstr>
      <vt:lpstr>　結果</vt:lpstr>
      <vt:lpstr> Free PPT _ Click to add title</vt:lpstr>
    </vt:vector>
  </TitlesOfParts>
  <Company>Microsoft Corporation</Company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Registered User</dc:creator>
  <cp:lastModifiedBy>吉田昂生</cp:lastModifiedBy>
  <cp:revision>90</cp:revision>
  <dcterms:created xsi:type="dcterms:W3CDTF">2014-04-01T16:35:38Z</dcterms:created>
  <dcterms:modified xsi:type="dcterms:W3CDTF">2018-07-06T01:46:51Z</dcterms:modified>
</cp:coreProperties>
</file>